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8"/>
  </p:notesMasterIdLst>
  <p:handoutMasterIdLst>
    <p:handoutMasterId r:id="rId29"/>
  </p:handoutMasterIdLst>
  <p:sldIdLst>
    <p:sldId id="272" r:id="rId3"/>
    <p:sldId id="315" r:id="rId4"/>
    <p:sldId id="339" r:id="rId5"/>
    <p:sldId id="352" r:id="rId6"/>
    <p:sldId id="358" r:id="rId7"/>
    <p:sldId id="318" r:id="rId8"/>
    <p:sldId id="360" r:id="rId9"/>
    <p:sldId id="359" r:id="rId10"/>
    <p:sldId id="319" r:id="rId11"/>
    <p:sldId id="320" r:id="rId12"/>
    <p:sldId id="321" r:id="rId13"/>
    <p:sldId id="338" r:id="rId14"/>
    <p:sldId id="361" r:id="rId15"/>
    <p:sldId id="325" r:id="rId16"/>
    <p:sldId id="326" r:id="rId17"/>
    <p:sldId id="346" r:id="rId18"/>
    <p:sldId id="350" r:id="rId19"/>
    <p:sldId id="345" r:id="rId20"/>
    <p:sldId id="344" r:id="rId21"/>
    <p:sldId id="341" r:id="rId22"/>
    <p:sldId id="347" r:id="rId23"/>
    <p:sldId id="351" r:id="rId24"/>
    <p:sldId id="348" r:id="rId25"/>
    <p:sldId id="349" r:id="rId26"/>
    <p:sldId id="32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17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>
          <a:gsLst>
            <a:gs pos="100000">
              <a:schemeClr val="accent1">
                <a:lumMod val="20000"/>
                <a:lumOff val="80000"/>
                <a:alpha val="86000"/>
              </a:schemeClr>
            </a:gs>
            <a:gs pos="42000">
              <a:schemeClr val="bg1">
                <a:alpha val="40000"/>
              </a:schemeClr>
            </a:gs>
            <a:gs pos="0">
              <a:schemeClr val="accent1">
                <a:lumMod val="20000"/>
                <a:lumOff val="80000"/>
                <a:alpha val="85000"/>
              </a:schemeClr>
            </a:gs>
            <a:gs pos="75000">
              <a:schemeClr val="bg1">
                <a:alpha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0" y="0"/>
            <a:ext cx="12188825" cy="713232"/>
            <a:chOff x="0" y="0"/>
            <a:chExt cx="12188825" cy="713232"/>
          </a:xfrm>
        </p:grpSpPr>
        <p:sp>
          <p:nvSpPr>
            <p:cNvPr id="7" name="Прямоугольник 6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0" y="0"/>
            <a:ext cx="713232" cy="6858000"/>
            <a:chOff x="0" y="0"/>
            <a:chExt cx="713232" cy="6858000"/>
          </a:xfrm>
        </p:grpSpPr>
        <p:sp>
          <p:nvSpPr>
            <p:cNvPr id="12" name="Прямоугольник 11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1476762" y="0"/>
            <a:ext cx="746886" cy="6858000"/>
            <a:chOff x="11476762" y="0"/>
            <a:chExt cx="746886" cy="6858000"/>
          </a:xfrm>
        </p:grpSpPr>
        <p:sp>
          <p:nvSpPr>
            <p:cNvPr id="15" name="Прямоугольник 14"/>
            <p:cNvSpPr/>
            <p:nvPr/>
          </p:nvSpPr>
          <p:spPr>
            <a:xfrm flipH="1">
              <a:off x="1147676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flipH="1">
              <a:off x="1202093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 flipV="1">
            <a:off x="0" y="6144768"/>
            <a:ext cx="12188825" cy="713232"/>
            <a:chOff x="0" y="0"/>
            <a:chExt cx="12188825" cy="713232"/>
          </a:xfrm>
        </p:grpSpPr>
        <p:sp>
          <p:nvSpPr>
            <p:cNvPr id="18" name="Прямоугольник 17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3749040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16736" y="0"/>
            <a:ext cx="12188825" cy="548640"/>
            <a:chOff x="0" y="0"/>
            <a:chExt cx="12188825" cy="713232"/>
          </a:xfrm>
        </p:grpSpPr>
        <p:sp>
          <p:nvSpPr>
            <p:cNvPr id="12" name="Прямоугольник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3749040"/>
            <a:ext cx="9601200" cy="9144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4112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7888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112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4112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7888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7888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8640" y="1005840"/>
            <a:ext cx="72237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48640" y="548640"/>
            <a:ext cx="6675120" cy="5760720"/>
          </a:xfrm>
          <a:noFill/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0" y="0"/>
            <a:ext cx="7772400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 flipV="1">
            <a:off x="0" y="6309360"/>
            <a:ext cx="7772400" cy="548640"/>
            <a:chOff x="0" y="0"/>
            <a:chExt cx="12188825" cy="713232"/>
          </a:xfrm>
        </p:grpSpPr>
        <p:sp>
          <p:nvSpPr>
            <p:cNvPr id="12" name="Прямоугольник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 rot="5400000" flipV="1">
            <a:off x="-3154680" y="3154680"/>
            <a:ext cx="6858000" cy="548640"/>
            <a:chOff x="0" y="0"/>
            <a:chExt cx="12188825" cy="713232"/>
          </a:xfrm>
        </p:grpSpPr>
        <p:sp>
          <p:nvSpPr>
            <p:cNvPr id="15" name="Прямоугольник 14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 rot="16200000" flipH="1" flipV="1">
            <a:off x="4069079" y="3154681"/>
            <a:ext cx="6858000" cy="548640"/>
            <a:chOff x="0" y="0"/>
            <a:chExt cx="12188825" cy="713232"/>
          </a:xfrm>
        </p:grpSpPr>
        <p:sp>
          <p:nvSpPr>
            <p:cNvPr id="18" name="Прямоугольник 17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56000"/>
              </a:schemeClr>
            </a:gs>
            <a:gs pos="7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 bwMode="auto"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 bwMode="auto"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 bwMode="auto"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950976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1120" y="1673352"/>
            <a:ext cx="95097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75776" y="6391656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ru-RU" smtClean="0"/>
              <a:pPr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341120" y="6391656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10800" y="6391656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.sv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44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6.svg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711450" y="563434"/>
            <a:ext cx="6769100" cy="185737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/>
          <a:p>
            <a:pPr algn="ctr" eaLnBrk="1" hangingPunct="1">
              <a:defRPr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Геотехническая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лаборатория 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35435" y="3550102"/>
            <a:ext cx="1072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buNone/>
            </a:pPr>
            <a:r>
              <a:rPr lang="ru-RU" sz="2400" b="1" i="1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Исследование влияния параметров демпфирования грунтов на интенсивность процессов </a:t>
            </a:r>
            <a:r>
              <a:rPr lang="ru-RU" sz="2400" b="1" i="1" dirty="0" err="1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криовиброползучести</a:t>
            </a:r>
            <a:r>
              <a:rPr lang="ru-RU" sz="2400" b="1" i="1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оснований зданий и сооружений</a:t>
            </a:r>
            <a:endParaRPr lang="ru-RU" sz="2400" b="1" i="1" dirty="0">
              <a:solidFill>
                <a:srgbClr val="2B354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F66CDC-1335-4489-9D6B-06DCF751F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358" y="1125716"/>
            <a:ext cx="2303284" cy="23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62322-8D6D-40B7-B117-3FF47FD3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96" y="420650"/>
            <a:ext cx="11638008" cy="638922"/>
          </a:xfrm>
        </p:spPr>
        <p:txBody>
          <a:bodyPr>
            <a:normAutofit fontScale="90000"/>
          </a:bodyPr>
          <a:lstStyle/>
          <a:p>
            <a:r>
              <a:rPr lang="ru-RU" dirty="0"/>
              <a:t>График изменения порового давления </a:t>
            </a:r>
            <a:br>
              <a:rPr lang="ru-RU" dirty="0"/>
            </a:br>
            <a:r>
              <a:rPr lang="ru-RU" dirty="0"/>
              <a:t>при динамическом воздействии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643A0-5D89-4A0F-8649-216F62F6E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0" name="Объект 5">
            <a:extLst>
              <a:ext uri="{FF2B5EF4-FFF2-40B4-BE49-F238E27FC236}">
                <a16:creationId xmlns:a16="http://schemas.microsoft.com/office/drawing/2014/main" id="{6AB563A8-FB25-49CC-98C8-5A385C81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7092" y="1059572"/>
            <a:ext cx="6817815" cy="5162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4AECEE-E307-46D1-8722-0474FBC523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44" y="1698494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416F8-8D16-482C-93F5-57A7BF92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92" y="479554"/>
            <a:ext cx="11638008" cy="638922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Компрессия при оттаивании. </a:t>
            </a:r>
            <a:r>
              <a:rPr lang="ru-RU" dirty="0" err="1"/>
              <a:t>Виброкомпрессия</a:t>
            </a:r>
            <a:r>
              <a:rPr lang="ru-RU" dirty="0"/>
              <a:t> (</a:t>
            </a:r>
            <a:r>
              <a:rPr lang="ru-RU" dirty="0" err="1"/>
              <a:t>виброползучесть</a:t>
            </a:r>
            <a:r>
              <a:rPr lang="ru-RU" dirty="0"/>
              <a:t>) при оттаивании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6A2200-DF78-41AB-B70A-17F6D2DD2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Объект 12">
            <a:extLst>
              <a:ext uri="{FF2B5EF4-FFF2-40B4-BE49-F238E27FC236}">
                <a16:creationId xmlns:a16="http://schemas.microsoft.com/office/drawing/2014/main" id="{AC8F445C-5A8B-4850-AAD1-24915E624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1336" y="1211069"/>
            <a:ext cx="6989328" cy="5079546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BA7AA5-9E48-40C2-B6BF-19A5394778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76" y="4050793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B15B5D7-4C67-4591-BC00-C8610EB85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025" y="830390"/>
            <a:ext cx="5390687" cy="4105734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BE1E8D-7004-4D8C-9733-244D29722D2A}"/>
              </a:ext>
            </a:extLst>
          </p:cNvPr>
          <p:cNvSpPr txBox="1">
            <a:spLocks/>
          </p:cNvSpPr>
          <p:nvPr/>
        </p:nvSpPr>
        <p:spPr>
          <a:xfrm>
            <a:off x="276996" y="191469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Виброползучесть</a:t>
            </a:r>
            <a:r>
              <a:rPr lang="ru-RU" dirty="0"/>
              <a:t> при оттаивании</a:t>
            </a:r>
          </a:p>
        </p:txBody>
      </p:sp>
      <p:pic>
        <p:nvPicPr>
          <p:cNvPr id="12" name="Объект 3">
            <a:extLst>
              <a:ext uri="{FF2B5EF4-FFF2-40B4-BE49-F238E27FC236}">
                <a16:creationId xmlns:a16="http://schemas.microsoft.com/office/drawing/2014/main" id="{CCA45490-DC60-429F-A727-B9C333A10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7683" y="830390"/>
            <a:ext cx="6079366" cy="40527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CF0891-98B9-498C-B110-490475E53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96" y="5048712"/>
            <a:ext cx="9161502" cy="11881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6A2200-DF78-41AB-B70A-17F6D2DD2D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912C4B-881E-4DC2-84F6-0E605A8299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1878044"/>
            <a:ext cx="1671639" cy="16716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AFCD72-E03E-464F-BEDE-FF346B8658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17" y="1757361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9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BBE1E8D-7004-4D8C-9733-244D29722D2A}"/>
              </a:ext>
            </a:extLst>
          </p:cNvPr>
          <p:cNvSpPr txBox="1">
            <a:spLocks/>
          </p:cNvSpPr>
          <p:nvPr/>
        </p:nvSpPr>
        <p:spPr>
          <a:xfrm>
            <a:off x="276996" y="191469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Виброползучесть</a:t>
            </a:r>
            <a:r>
              <a:rPr lang="ru-RU" dirty="0"/>
              <a:t> при оттаивании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6A2200-DF78-41AB-B70A-17F6D2DD2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DDCBFF-E879-4E38-B99F-E8EF448AD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45" y="787400"/>
            <a:ext cx="3743955" cy="5283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A19C97-02B4-4921-A633-EFF8A54C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30391"/>
            <a:ext cx="3770416" cy="52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A1601-0156-4E52-99CA-1DBBFB60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 err="1"/>
              <a:t>Виброползучесть</a:t>
            </a:r>
            <a:r>
              <a:rPr lang="ru-RU" dirty="0"/>
              <a:t> при оттаивании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083C9-9857-4ADF-8A52-5034A90FE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9022BC9-DCE7-427F-9D48-E917B4794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9272" y="856372"/>
            <a:ext cx="7897523" cy="53641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5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8FD10-E5AE-422E-A23A-B51A9899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Проведение эксперимента по </a:t>
            </a:r>
            <a:r>
              <a:rPr lang="ru-RU" dirty="0" err="1"/>
              <a:t>виброползучести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E64C38-7D0F-47AB-A4C9-BE077E3059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24" y="856372"/>
            <a:ext cx="4032845" cy="5377127"/>
          </a:xfrm>
          <a:prstGeom prst="rect">
            <a:avLst/>
          </a:prstGeom>
        </p:spPr>
      </p:pic>
      <p:pic>
        <p:nvPicPr>
          <p:cNvPr id="7" name="Объект 3">
            <a:extLst>
              <a:ext uri="{FF2B5EF4-FFF2-40B4-BE49-F238E27FC236}">
                <a16:creationId xmlns:a16="http://schemas.microsoft.com/office/drawing/2014/main" id="{E937DF65-9878-4D2A-A0DD-20367A47F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28" y="856372"/>
            <a:ext cx="4032845" cy="53771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604AB6-D3BE-48E9-BF73-B17EF6F47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15" y="2378856"/>
            <a:ext cx="1443985" cy="14439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5FD919-07A7-4453-B72C-F06583F6C5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456" y="2531257"/>
            <a:ext cx="478644" cy="4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2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8FD10-E5AE-422E-A23A-B51A9899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 err="1"/>
              <a:t>Виброразжижение</a:t>
            </a:r>
            <a:r>
              <a:rPr lang="ru-RU" dirty="0"/>
              <a:t> 16 Гц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D111A7C-D40C-4BCD-9287-9A326C2F3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82" y="1039813"/>
            <a:ext cx="6928776" cy="5196582"/>
          </a:xfrm>
          <a:prstGeom prst="rect">
            <a:avLst/>
          </a:prstGeo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CAE68970-8C74-40B9-90B3-C2C0197BE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2" y="1039813"/>
            <a:ext cx="3906856" cy="520914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3F206E-0BCF-4EF0-806F-27207F5588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01" y="1211069"/>
            <a:ext cx="3285485" cy="32854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D125E5-5CF7-4C82-A385-9A61368096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14" y="3011145"/>
            <a:ext cx="1027455" cy="10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684E799-B47D-42F2-9C5F-AEFAB9912F1A}"/>
              </a:ext>
            </a:extLst>
          </p:cNvPr>
          <p:cNvSpPr txBox="1">
            <a:spLocks/>
          </p:cNvSpPr>
          <p:nvPr/>
        </p:nvSpPr>
        <p:spPr>
          <a:xfrm>
            <a:off x="219030" y="217449"/>
            <a:ext cx="11638008" cy="99361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Моделирование разжижения </a:t>
            </a:r>
            <a:endParaRPr lang="en-US" dirty="0"/>
          </a:p>
          <a:p>
            <a:r>
              <a:rPr lang="ru-RU" dirty="0"/>
              <a:t>железнодорожной насыпи в </a:t>
            </a:r>
            <a:r>
              <a:rPr lang="en-US" dirty="0"/>
              <a:t>Midas GTX NX</a:t>
            </a:r>
            <a:endParaRPr lang="ru-RU" dirty="0"/>
          </a:p>
        </p:txBody>
      </p:sp>
      <p:pic>
        <p:nvPicPr>
          <p:cNvPr id="5" name="PPR p=100 с поездом">
            <a:hlinkClick r:id="" action="ppaction://media"/>
            <a:extLst>
              <a:ext uri="{FF2B5EF4-FFF2-40B4-BE49-F238E27FC236}">
                <a16:creationId xmlns:a16="http://schemas.microsoft.com/office/drawing/2014/main" id="{61EFB0E2-211E-4509-ADA8-DC7171972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631" y="1428519"/>
            <a:ext cx="11439407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FD51B9-DCDF-4933-95AF-86DDACCA1766}"/>
              </a:ext>
            </a:extLst>
          </p:cNvPr>
          <p:cNvSpPr txBox="1">
            <a:spLocks/>
          </p:cNvSpPr>
          <p:nvPr/>
        </p:nvSpPr>
        <p:spPr>
          <a:xfrm>
            <a:off x="209603" y="217450"/>
            <a:ext cx="11647436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Виброразжижение</a:t>
            </a:r>
            <a:r>
              <a:rPr lang="ru-RU" dirty="0"/>
              <a:t> при оттаивании</a:t>
            </a:r>
          </a:p>
        </p:txBody>
      </p:sp>
      <p:pic>
        <p:nvPicPr>
          <p:cNvPr id="7" name="Picture 2" descr="Meerut-Lucknow Rajya Rani Express derailment: Here is the list of ...">
            <a:extLst>
              <a:ext uri="{FF2B5EF4-FFF2-40B4-BE49-F238E27FC236}">
                <a16:creationId xmlns:a16="http://schemas.microsoft.com/office/drawing/2014/main" id="{244D107B-B9F0-4028-9959-63C9A38E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329" y="856372"/>
            <a:ext cx="9047984" cy="536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684E799-B47D-42F2-9C5F-AEFAB9912F1A}"/>
              </a:ext>
            </a:extLst>
          </p:cNvPr>
          <p:cNvSpPr txBox="1">
            <a:spLocks/>
          </p:cNvSpPr>
          <p:nvPr/>
        </p:nvSpPr>
        <p:spPr>
          <a:xfrm>
            <a:off x="219030" y="217450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Северный широтный ход</a:t>
            </a:r>
            <a:endParaRPr lang="ru-RU" dirty="0"/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4A239D75-B66A-4249-9C2A-F633A832C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14817" y="959521"/>
            <a:ext cx="7046433" cy="5284825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49673B-82C4-4B6F-8A5B-D32D76BED8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64" y="1705294"/>
            <a:ext cx="4002686" cy="40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40FA4A9-83CA-413A-9BBB-CB67D8A4B84D}"/>
              </a:ext>
            </a:extLst>
          </p:cNvPr>
          <p:cNvSpPr txBox="1">
            <a:spLocks/>
          </p:cNvSpPr>
          <p:nvPr/>
        </p:nvSpPr>
        <p:spPr>
          <a:xfrm>
            <a:off x="219030" y="217450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Исполнители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97DFAC-68AF-44D7-ABE8-E0B9F4F34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8" name="Рисунок 14">
            <a:extLst>
              <a:ext uri="{FF2B5EF4-FFF2-40B4-BE49-F238E27FC236}">
                <a16:creationId xmlns:a16="http://schemas.microsoft.com/office/drawing/2014/main" id="{A9F22CA2-0618-478A-A302-437B9D9913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4" y="1086958"/>
            <a:ext cx="1512000" cy="1512000"/>
          </a:xfrm>
          <a:prstGeom prst="rect">
            <a:avLst/>
          </a:prstGeom>
        </p:spPr>
      </p:pic>
      <p:pic>
        <p:nvPicPr>
          <p:cNvPr id="10" name="Рисунок 15">
            <a:extLst>
              <a:ext uri="{FF2B5EF4-FFF2-40B4-BE49-F238E27FC236}">
                <a16:creationId xmlns:a16="http://schemas.microsoft.com/office/drawing/2014/main" id="{8E126893-097C-41DD-93E5-D3B7DEC31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8" y="2906842"/>
            <a:ext cx="1512000" cy="1489600"/>
          </a:xfrm>
          <a:prstGeom prst="rect">
            <a:avLst/>
          </a:prstGeom>
        </p:spPr>
      </p:pic>
      <p:pic>
        <p:nvPicPr>
          <p:cNvPr id="11" name="Рисунок 16">
            <a:extLst>
              <a:ext uri="{FF2B5EF4-FFF2-40B4-BE49-F238E27FC236}">
                <a16:creationId xmlns:a16="http://schemas.microsoft.com/office/drawing/2014/main" id="{A900AC95-E06F-42EE-BE8D-DBA73D8EA6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27" y="1091157"/>
            <a:ext cx="1512000" cy="1507801"/>
          </a:xfrm>
          <a:prstGeom prst="rect">
            <a:avLst/>
          </a:prstGeom>
        </p:spPr>
      </p:pic>
      <p:pic>
        <p:nvPicPr>
          <p:cNvPr id="12" name="Рисунок 17">
            <a:extLst>
              <a:ext uri="{FF2B5EF4-FFF2-40B4-BE49-F238E27FC236}">
                <a16:creationId xmlns:a16="http://schemas.microsoft.com/office/drawing/2014/main" id="{73EA7005-A9DF-4287-9E89-866DCFA7ED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61" y="2857888"/>
            <a:ext cx="1512000" cy="1512000"/>
          </a:xfrm>
          <a:prstGeom prst="rect">
            <a:avLst/>
          </a:prstGeom>
        </p:spPr>
      </p:pic>
      <p:pic>
        <p:nvPicPr>
          <p:cNvPr id="13" name="Рисунок 19">
            <a:extLst>
              <a:ext uri="{FF2B5EF4-FFF2-40B4-BE49-F238E27FC236}">
                <a16:creationId xmlns:a16="http://schemas.microsoft.com/office/drawing/2014/main" id="{F577A6CB-97C6-427A-A967-8CA53B8D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1" y="4224774"/>
            <a:ext cx="2022669" cy="2011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03C2A3-7DF8-4EC0-9664-A631AD0B3763}"/>
              </a:ext>
            </a:extLst>
          </p:cNvPr>
          <p:cNvSpPr txBox="1"/>
          <p:nvPr/>
        </p:nvSpPr>
        <p:spPr>
          <a:xfrm>
            <a:off x="8511261" y="1253727"/>
            <a:ext cx="2888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Тишин Н. Р.</a:t>
            </a:r>
          </a:p>
          <a:p>
            <a:r>
              <a:rPr lang="ru-RU" dirty="0"/>
              <a:t>руководитель проекта </a:t>
            </a:r>
            <a:r>
              <a:rPr lang="en-US" dirty="0" err="1"/>
              <a:t>DigitRock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4B817-6280-4BFD-AA69-B0F7A8FC4BFC}"/>
              </a:ext>
            </a:extLst>
          </p:cNvPr>
          <p:cNvSpPr txBox="1"/>
          <p:nvPr/>
        </p:nvSpPr>
        <p:spPr>
          <a:xfrm>
            <a:off x="8511261" y="3019221"/>
            <a:ext cx="4064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Чипеев С. С.</a:t>
            </a:r>
          </a:p>
          <a:p>
            <a:r>
              <a:rPr lang="ru-RU" dirty="0"/>
              <a:t>начальник отдела инновационных технологий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31C11-56C2-4B33-AC30-775A8BB7B4FD}"/>
              </a:ext>
            </a:extLst>
          </p:cNvPr>
          <p:cNvSpPr txBox="1"/>
          <p:nvPr/>
        </p:nvSpPr>
        <p:spPr>
          <a:xfrm>
            <a:off x="1868374" y="1247147"/>
            <a:ext cx="3976262" cy="102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Жмылев</a:t>
            </a:r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Д. А.</a:t>
            </a:r>
          </a:p>
          <a:p>
            <a:r>
              <a:rPr lang="ru-RU" dirty="0"/>
              <a:t>технический руководитель геотехнической лаборатории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96C60-E29E-4BAA-BC83-16B9A184558B}"/>
              </a:ext>
            </a:extLst>
          </p:cNvPr>
          <p:cNvSpPr txBox="1"/>
          <p:nvPr/>
        </p:nvSpPr>
        <p:spPr>
          <a:xfrm>
            <a:off x="1803005" y="2989733"/>
            <a:ext cx="2960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Ратникова</a:t>
            </a:r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Е.В.</a:t>
            </a:r>
          </a:p>
          <a:p>
            <a:r>
              <a:rPr lang="ru-RU" dirty="0"/>
              <a:t>ведущий специалист - мерзлотовед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7C469A-D2A7-4DD3-8903-7A4E4A4DC35E}"/>
              </a:ext>
            </a:extLst>
          </p:cNvPr>
          <p:cNvSpPr txBox="1"/>
          <p:nvPr/>
        </p:nvSpPr>
        <p:spPr>
          <a:xfrm>
            <a:off x="6096000" y="4822400"/>
            <a:ext cx="5473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Озмидов О. Р.</a:t>
            </a:r>
          </a:p>
          <a:p>
            <a:r>
              <a:rPr lang="ru-RU" dirty="0"/>
              <a:t>научный руководитель</a:t>
            </a:r>
          </a:p>
        </p:txBody>
      </p:sp>
    </p:spTree>
    <p:extLst>
      <p:ext uri="{BB962C8B-B14F-4D97-AF65-F5344CB8AC3E}">
        <p14:creationId xmlns:p14="http://schemas.microsoft.com/office/powerpoint/2010/main" val="113857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63" y="68306"/>
            <a:ext cx="11638008" cy="1074455"/>
          </a:xfrm>
        </p:spPr>
        <p:txBody>
          <a:bodyPr/>
          <a:lstStyle/>
          <a:p>
            <a:r>
              <a:rPr lang="ru-RU" dirty="0"/>
              <a:t>Влияние коэффициента демпфирования на</a:t>
            </a:r>
            <a:br>
              <a:rPr lang="ru-RU" dirty="0"/>
            </a:br>
            <a:r>
              <a:rPr lang="ru-RU" dirty="0"/>
              <a:t> перемещения при импульсном воздействии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88A609-1FF2-4B6E-8DD6-2777B418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094" y="1291904"/>
            <a:ext cx="7157266" cy="2421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8047E9-C989-49D1-9EDC-1EE20A5E5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094" y="3772541"/>
            <a:ext cx="7157266" cy="2421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A6179-7710-43D1-B592-B780CBCD61FC}"/>
                  </a:ext>
                </a:extLst>
              </p:cNvPr>
              <p:cNvSpPr txBox="1"/>
              <p:nvPr/>
            </p:nvSpPr>
            <p:spPr>
              <a:xfrm>
                <a:off x="528613" y="2271842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0.05</a:t>
                </a:r>
                <a:endParaRPr lang="ru-RU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A6179-7710-43D1-B592-B780CBCD6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13" y="2271842"/>
                <a:ext cx="1338285" cy="461665"/>
              </a:xfrm>
              <a:prstGeom prst="rect">
                <a:avLst/>
              </a:prstGeom>
              <a:blipFill>
                <a:blip r:embed="rId5"/>
                <a:stretch>
                  <a:fillRect l="-3653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98F5D7-4C5B-4C63-898F-952DBD4CEC2C}"/>
                  </a:ext>
                </a:extLst>
              </p:cNvPr>
              <p:cNvSpPr txBox="1"/>
              <p:nvPr/>
            </p:nvSpPr>
            <p:spPr>
              <a:xfrm>
                <a:off x="528614" y="4430454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0.7</a:t>
                </a:r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98F5D7-4C5B-4C63-898F-952DBD4C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14" y="4430454"/>
                <a:ext cx="1338285" cy="461665"/>
              </a:xfrm>
              <a:prstGeom prst="rect">
                <a:avLst/>
              </a:prstGeom>
              <a:blipFill>
                <a:blip r:embed="rId6"/>
                <a:stretch>
                  <a:fillRect l="-3653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5EE21BCA-B351-43C9-97C3-E2344014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20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158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 err="1"/>
              <a:t>Виброразжижение</a:t>
            </a:r>
            <a:r>
              <a:rPr lang="ru-RU" dirty="0"/>
              <a:t> при оттаивании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5A770F-DCD6-4D9C-9544-9C1E8011D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215" y="856372"/>
            <a:ext cx="5412753" cy="4108548"/>
          </a:xfrm>
          <a:prstGeom prst="rect">
            <a:avLst/>
          </a:prstGeom>
        </p:spPr>
      </p:pic>
      <p:pic>
        <p:nvPicPr>
          <p:cNvPr id="13" name="Объект 8">
            <a:extLst>
              <a:ext uri="{FF2B5EF4-FFF2-40B4-BE49-F238E27FC236}">
                <a16:creationId xmlns:a16="http://schemas.microsoft.com/office/drawing/2014/main" id="{212E6B21-4548-4005-9EE9-D0E12A33E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150" y="856372"/>
            <a:ext cx="5412753" cy="4134487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DD356F-24B9-483D-AFCA-F65411FA0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687" y="5039148"/>
            <a:ext cx="6668431" cy="11812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1CB37D-6D60-4B50-A2D2-0C297FBFC2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99" y="1685097"/>
            <a:ext cx="1671639" cy="16716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366F57-F21D-4369-96CB-7FA9BA8267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45" y="1685097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8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30" y="148417"/>
            <a:ext cx="11638008" cy="85895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коэффициента демпфирования на </a:t>
            </a:r>
            <a:r>
              <a:rPr lang="ru-RU" dirty="0" err="1"/>
              <a:t>разжижаемость</a:t>
            </a:r>
            <a:r>
              <a:rPr lang="ru-RU" dirty="0"/>
              <a:t> грунтов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570D9D-4811-45DA-977F-5D78DA520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" y="1610996"/>
            <a:ext cx="5997456" cy="3892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08A9642-EA8E-418E-8A2F-F46D1B64C3EB}"/>
              </a:ext>
            </a:extLst>
          </p:cNvPr>
          <p:cNvSpPr txBox="1">
            <a:spLocks/>
          </p:cNvSpPr>
          <p:nvPr/>
        </p:nvSpPr>
        <p:spPr>
          <a:xfrm>
            <a:off x="180930" y="1094152"/>
            <a:ext cx="11638008" cy="329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+mn-lt"/>
              </a:rPr>
              <a:t>В выборке использовались образцы с </a:t>
            </a:r>
            <a:r>
              <a:rPr lang="en-US" sz="2000" dirty="0">
                <a:latin typeface="+mn-lt"/>
              </a:rPr>
              <a:t>CSR </a:t>
            </a:r>
            <a:r>
              <a:rPr lang="ru-RU" sz="2000" dirty="0">
                <a:latin typeface="+mn-lt"/>
              </a:rPr>
              <a:t>= 0.4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</a:rPr>
              <a:t>± 0.03</a:t>
            </a:r>
            <a:endParaRPr lang="ru-RU" sz="2000" dirty="0">
              <a:latin typeface="+mn-l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3A1F248-0D83-49A6-9E5A-80D8B647B0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639" y="2593180"/>
            <a:ext cx="1671639" cy="167163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D0CB67-7D27-43ED-BD05-66570A53C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83" y="2716105"/>
            <a:ext cx="1671639" cy="16716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0F0E8F-5C97-4EB5-ABB3-285BB09D1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59" y="1610996"/>
            <a:ext cx="5762364" cy="3892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0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30" y="47812"/>
            <a:ext cx="11638008" cy="85895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коэффициента демпфирования на </a:t>
            </a:r>
            <a:r>
              <a:rPr lang="ru-RU" dirty="0" err="1"/>
              <a:t>разжижаемость</a:t>
            </a:r>
            <a:r>
              <a:rPr lang="ru-RU" dirty="0"/>
              <a:t> грунтов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08A9642-EA8E-418E-8A2F-F46D1B64C3EB}"/>
              </a:ext>
            </a:extLst>
          </p:cNvPr>
          <p:cNvSpPr txBox="1">
            <a:spLocks/>
          </p:cNvSpPr>
          <p:nvPr/>
        </p:nvSpPr>
        <p:spPr>
          <a:xfrm>
            <a:off x="180930" y="1094152"/>
            <a:ext cx="11638008" cy="329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+mn-lt"/>
              </a:rPr>
              <a:t>В выборке использовались образцы с </a:t>
            </a:r>
            <a:r>
              <a:rPr lang="en-US" sz="2000" dirty="0">
                <a:latin typeface="+mn-lt"/>
              </a:rPr>
              <a:t>CSR </a:t>
            </a:r>
            <a:r>
              <a:rPr lang="ru-RU" sz="2000" dirty="0">
                <a:latin typeface="+mn-lt"/>
              </a:rPr>
              <a:t>= 0.4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</a:rPr>
              <a:t>± 0.03</a:t>
            </a:r>
            <a:endParaRPr lang="ru-RU" sz="2000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156C49-4EF0-45F6-B45F-29AAE2BAE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09" y="1540426"/>
            <a:ext cx="7158781" cy="46215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9C55C3-587E-405E-B356-BEC75857D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39" y="3429000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30" y="47812"/>
            <a:ext cx="11638008" cy="85895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коэффициента демпфирования на </a:t>
            </a:r>
            <a:br>
              <a:rPr lang="ru-RU" dirty="0"/>
            </a:br>
            <a:r>
              <a:rPr lang="ru-RU" dirty="0"/>
              <a:t>коэффициент </a:t>
            </a:r>
            <a:r>
              <a:rPr lang="ru-RU" dirty="0" err="1"/>
              <a:t>виброползучести</a:t>
            </a:r>
            <a:endParaRPr lang="ru-RU" dirty="0"/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9921D-B552-4331-8887-1DBD537AB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28" y="954577"/>
            <a:ext cx="7066924" cy="5178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E59450-30B5-4C15-B4E7-E231F98167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22" y="2485309"/>
            <a:ext cx="3377330" cy="33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BE5532-3F00-4A54-A4BC-46C73F05A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10" name="Объект 6">
            <a:extLst>
              <a:ext uri="{FF2B5EF4-FFF2-40B4-BE49-F238E27FC236}">
                <a16:creationId xmlns:a16="http://schemas.microsoft.com/office/drawing/2014/main" id="{DDEB36E6-408E-40C8-8D68-F274E362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449" y="1059108"/>
            <a:ext cx="7609551" cy="3333080"/>
          </a:xfrm>
        </p:spPr>
        <p:txBody>
          <a:bodyPr>
            <a:noAutofit/>
          </a:bodyPr>
          <a:lstStyle/>
          <a:p>
            <a:pPr marL="4572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/>
              <a:t>Грунтовая лаборатория «МОСТДОРГЕОТРЕСТ» предлагает услуги по определению физико-механических свойств грунтов, анализу химического состава грунтов и грунтовых вод, определению их свойств в целях классификации по стандартам ГОСТ и ASTM, обеспечения входными параметрами программных комплексов численного моделирования грунтовых оснований.</a:t>
            </a:r>
          </a:p>
          <a:p>
            <a:pPr marL="4572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/>
              <a:t>Лаборатория оснащена высокоточным аналитическим оборудованием отечественного и зарубежного производства, в том числе атомно-эмиссионными спектро-матрами, системами капиллярного электрофореза, установками трехосного сжатия,  вибростабиломет-рами, резонансными колонками и др.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22DAB1-8166-4F10-9355-2FC33D19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1" y="1059109"/>
            <a:ext cx="1499616" cy="1992497"/>
          </a:xfrm>
          <a:prstGeom prst="rect">
            <a:avLst/>
          </a:prstGeom>
        </p:spPr>
      </p:pic>
      <p:pic>
        <p:nvPicPr>
          <p:cNvPr id="12" name="Рисунок 9">
            <a:extLst>
              <a:ext uri="{FF2B5EF4-FFF2-40B4-BE49-F238E27FC236}">
                <a16:creationId xmlns:a16="http://schemas.microsoft.com/office/drawing/2014/main" id="{9520B8D7-5AB1-4A4C-97F0-7896B55B2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3" y="3098800"/>
            <a:ext cx="4311938" cy="2052228"/>
          </a:xfrm>
          <a:prstGeom prst="rect">
            <a:avLst/>
          </a:prstGeom>
        </p:spPr>
      </p:pic>
      <p:pic>
        <p:nvPicPr>
          <p:cNvPr id="13" name="Рисунок 11">
            <a:extLst>
              <a:ext uri="{FF2B5EF4-FFF2-40B4-BE49-F238E27FC236}">
                <a16:creationId xmlns:a16="http://schemas.microsoft.com/office/drawing/2014/main" id="{2A82BE9B-521A-4933-A2B9-E99949DF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17" y="1059108"/>
            <a:ext cx="2732703" cy="1992497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3F67E61D-7109-475F-A360-C689A30676EF}"/>
              </a:ext>
            </a:extLst>
          </p:cNvPr>
          <p:cNvSpPr/>
          <p:nvPr/>
        </p:nvSpPr>
        <p:spPr>
          <a:xfrm>
            <a:off x="147383" y="5198222"/>
            <a:ext cx="60432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+mj-lt"/>
              </a:rPr>
              <a:t>mdgt.ru</a:t>
            </a:r>
            <a:br>
              <a:rPr lang="ru-RU" sz="2800" dirty="0"/>
            </a:br>
            <a:r>
              <a:rPr lang="ru-RU" sz="2800" dirty="0"/>
              <a:t>+7 (495) 656-69-10</a:t>
            </a:r>
            <a:endParaRPr lang="en-US" sz="2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5E463DCA-D025-443E-96DC-80FA5BDA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24644"/>
            <a:ext cx="11745622" cy="638922"/>
          </a:xfrm>
        </p:spPr>
        <p:txBody>
          <a:bodyPr/>
          <a:lstStyle/>
          <a:p>
            <a:r>
              <a:rPr lang="ru-RU" dirty="0"/>
              <a:t>АО МОСТДОРГЕОТРЕСТ грунтовая лаборатория</a:t>
            </a:r>
          </a:p>
        </p:txBody>
      </p:sp>
    </p:spTree>
    <p:extLst>
      <p:ext uri="{BB962C8B-B14F-4D97-AF65-F5344CB8AC3E}">
        <p14:creationId xmlns:p14="http://schemas.microsoft.com/office/powerpoint/2010/main" val="323738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40FA4A9-83CA-413A-9BBB-CB67D8A4B84D}"/>
              </a:ext>
            </a:extLst>
          </p:cNvPr>
          <p:cNvSpPr txBox="1">
            <a:spLocks/>
          </p:cNvSpPr>
          <p:nvPr/>
        </p:nvSpPr>
        <p:spPr>
          <a:xfrm>
            <a:off x="219030" y="217450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Виброползучесть</a:t>
            </a:r>
            <a:r>
              <a:rPr lang="ru-RU" dirty="0"/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97DFAC-68AF-44D7-ABE8-E0B9F4F34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F1FAFB-2B7A-455A-8EB7-822EAED7E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892" y="856372"/>
            <a:ext cx="7152216" cy="53641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2AF74-2FD2-4F78-86AD-9D56A0044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динамического </a:t>
            </a:r>
            <a:r>
              <a:rPr lang="ru-RU" dirty="0" err="1"/>
              <a:t>стабилометра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E25AB-0F85-44E0-B016-26E49A93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3" y="1210523"/>
            <a:ext cx="3909323" cy="2903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B6503-BB79-4E60-A5B5-7ADD5F2FC95B}"/>
                  </a:ext>
                </a:extLst>
              </p:cNvPr>
              <p:cNvSpPr/>
              <p:nvPr/>
            </p:nvSpPr>
            <p:spPr>
              <a:xfrm>
                <a:off x="528154" y="4467921"/>
                <a:ext cx="2285819" cy="908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B6503-BB79-4E60-A5B5-7ADD5F2FC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4" y="4467921"/>
                <a:ext cx="2285819" cy="908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4985B3-9F20-46FF-A3C0-B84276308D9F}"/>
                  </a:ext>
                </a:extLst>
              </p:cNvPr>
              <p:cNvSpPr/>
              <p:nvPr/>
            </p:nvSpPr>
            <p:spPr>
              <a:xfrm>
                <a:off x="2754715" y="4657876"/>
                <a:ext cx="16371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4985B3-9F20-46FF-A3C0-B84276308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15" y="4657876"/>
                <a:ext cx="163717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бъект 6">
            <a:extLst>
              <a:ext uri="{FF2B5EF4-FFF2-40B4-BE49-F238E27FC236}">
                <a16:creationId xmlns:a16="http://schemas.microsoft.com/office/drawing/2014/main" id="{1F93A69A-DEDC-4FF3-9ACE-7C455F029B8F}"/>
              </a:ext>
            </a:extLst>
          </p:cNvPr>
          <p:cNvSpPr txBox="1">
            <a:spLocks/>
          </p:cNvSpPr>
          <p:nvPr/>
        </p:nvSpPr>
        <p:spPr>
          <a:xfrm>
            <a:off x="8469580" y="4888708"/>
            <a:ext cx="2748751" cy="1211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Динамический </a:t>
            </a:r>
            <a:r>
              <a:rPr lang="ru-RU" sz="2400" dirty="0" err="1"/>
              <a:t>стабилометр</a:t>
            </a:r>
            <a:r>
              <a:rPr lang="ru-RU" sz="2400" dirty="0"/>
              <a:t> </a:t>
            </a:r>
            <a:r>
              <a:rPr lang="en-US" sz="2400" dirty="0"/>
              <a:t>Willie </a:t>
            </a:r>
            <a:r>
              <a:rPr lang="en-US" sz="2400" dirty="0" err="1"/>
              <a:t>Geotechnik</a:t>
            </a:r>
            <a:endParaRPr lang="en-US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32AA19-7FFB-4556-9DE3-A3130EE4F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F9F895-FB43-4267-A410-C75406025C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55" y="1210523"/>
            <a:ext cx="2644802" cy="3445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Объект 2">
            <a:extLst>
              <a:ext uri="{FF2B5EF4-FFF2-40B4-BE49-F238E27FC236}">
                <a16:creationId xmlns:a16="http://schemas.microsoft.com/office/drawing/2014/main" id="{3DF27D81-B843-414F-8ECB-E89CA2E6B7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1892" y="1211069"/>
            <a:ext cx="3814887" cy="3814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5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динамического </a:t>
            </a:r>
            <a:r>
              <a:rPr lang="ru-RU" dirty="0" err="1"/>
              <a:t>стабилометра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6405FAB-17FD-4AD6-B089-13FBF1BE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5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EC5066-A3A0-4E6E-AAC2-127094648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t="318" r="32222" b="9857"/>
          <a:stretch/>
        </p:blipFill>
        <p:spPr>
          <a:xfrm rot="16200000">
            <a:off x="3672995" y="-303108"/>
            <a:ext cx="4730078" cy="74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6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E03BEBC-C25D-41F7-B42A-FCBF6061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" y="490054"/>
            <a:ext cx="8175670" cy="578560"/>
          </a:xfrm>
        </p:spPr>
        <p:txBody>
          <a:bodyPr>
            <a:normAutofit fontScale="90000"/>
          </a:bodyPr>
          <a:lstStyle/>
          <a:p>
            <a:r>
              <a:rPr lang="ru-RU" dirty="0"/>
              <a:t>Коэффициент </a:t>
            </a:r>
            <a:r>
              <a:rPr lang="ru-RU" dirty="0" err="1"/>
              <a:t>виброползучести</a:t>
            </a:r>
            <a:br>
              <a:rPr lang="ru-RU" dirty="0"/>
            </a:br>
            <a:r>
              <a:rPr lang="ru-RU" dirty="0"/>
              <a:t>(ГОСТ 56353-2015)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A8E48A-EC20-4E9D-BF6D-B72DCFC08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2" name="Объект 3">
            <a:extLst>
              <a:ext uri="{FF2B5EF4-FFF2-40B4-BE49-F238E27FC236}">
                <a16:creationId xmlns:a16="http://schemas.microsoft.com/office/drawing/2014/main" id="{7E45087B-2406-413F-A71A-9482270C7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53" y="1068614"/>
            <a:ext cx="6789094" cy="49542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564763-D308-4D37-ABE0-53DDEBA15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53" y="2852509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E03BEBC-C25D-41F7-B42A-FCBF6061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" y="490054"/>
            <a:ext cx="8175670" cy="578560"/>
          </a:xfrm>
        </p:spPr>
        <p:txBody>
          <a:bodyPr>
            <a:normAutofit fontScale="90000"/>
          </a:bodyPr>
          <a:lstStyle/>
          <a:p>
            <a:r>
              <a:rPr lang="ru-RU" dirty="0"/>
              <a:t>Коэффициент </a:t>
            </a:r>
            <a:r>
              <a:rPr lang="ru-RU" dirty="0" err="1"/>
              <a:t>виброползучести</a:t>
            </a:r>
            <a:br>
              <a:rPr lang="ru-RU" dirty="0"/>
            </a:br>
            <a:r>
              <a:rPr lang="ru-RU" dirty="0"/>
              <a:t>(ГОСТ 56353-2015)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A8E48A-EC20-4E9D-BF6D-B72DCFC08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C1F08F-1984-452B-8D66-BD5B8B338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55" y="1038031"/>
            <a:ext cx="3626945" cy="50466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D69A70-B7F6-4EC3-8216-9B8C175BF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1038031"/>
            <a:ext cx="3448963" cy="487538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F8C6333-B1B3-46F0-A925-8954DDB373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40" y="3187278"/>
            <a:ext cx="1671639" cy="167163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577E03-55E5-479D-B9DC-0E8D16F17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93" y="3141842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E03BEBC-C25D-41F7-B42A-FCBF6061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" y="490054"/>
            <a:ext cx="8175670" cy="578560"/>
          </a:xfrm>
        </p:spPr>
        <p:txBody>
          <a:bodyPr>
            <a:normAutofit fontScale="90000"/>
          </a:bodyPr>
          <a:lstStyle/>
          <a:p>
            <a:r>
              <a:rPr lang="ru-RU" dirty="0"/>
              <a:t>Коэффициент </a:t>
            </a:r>
            <a:r>
              <a:rPr lang="ru-RU" dirty="0" err="1"/>
              <a:t>виброползучести</a:t>
            </a:r>
            <a:br>
              <a:rPr lang="ru-RU" dirty="0"/>
            </a:br>
            <a:r>
              <a:rPr lang="ru-RU" dirty="0"/>
              <a:t>(ГОСТ 56353-2015)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A8E48A-EC20-4E9D-BF6D-B72DCFC08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564763-D308-4D37-ABE0-53DDEBA15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53" y="2852509"/>
            <a:ext cx="1671639" cy="1671639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0F144118-D4C9-4073-867B-070562F02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94" y="1432718"/>
            <a:ext cx="9445011" cy="3992563"/>
          </a:xfrm>
        </p:spPr>
      </p:pic>
    </p:spTree>
    <p:extLst>
      <p:ext uri="{BB962C8B-B14F-4D97-AF65-F5344CB8AC3E}">
        <p14:creationId xmlns:p14="http://schemas.microsoft.com/office/powerpoint/2010/main" val="4108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0464BD5-2C02-45FF-BEF3-FAE133AC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96" y="419747"/>
            <a:ext cx="11638008" cy="638922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Виброплзучесть</a:t>
            </a:r>
            <a:r>
              <a:rPr lang="ru-RU" dirty="0"/>
              <a:t> дисперсного грунта</a:t>
            </a:r>
            <a:br>
              <a:rPr lang="ru-RU" dirty="0"/>
            </a:br>
            <a:r>
              <a:rPr lang="ru-RU" dirty="0"/>
              <a:t>Частота воздействия 16 Гц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2422A9-7C85-4F46-8234-22B46C70A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0" name="Объект 5">
            <a:extLst>
              <a:ext uri="{FF2B5EF4-FFF2-40B4-BE49-F238E27FC236}">
                <a16:creationId xmlns:a16="http://schemas.microsoft.com/office/drawing/2014/main" id="{D8D8C591-D1C4-4FA7-B331-D4D22271F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6776" y="1058669"/>
            <a:ext cx="7018447" cy="513893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E02A81-E7F3-4F9B-B255-5AF32212FB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21" y="3169949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eer Green 16x9">
  <a:themeElements>
    <a:clrScheme name="Sheer Green">
      <a:dk1>
        <a:srgbClr val="624D38"/>
      </a:dk1>
      <a:lt1>
        <a:srgbClr val="FFFFFF"/>
      </a:lt1>
      <a:dk2>
        <a:srgbClr val="404040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04C4809-32CE-4D76-8837-BF87A221E8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0</TotalTime>
  <Words>300</Words>
  <Application>Microsoft Office PowerPoint</Application>
  <PresentationFormat>Широкоэкранный</PresentationFormat>
  <Paragraphs>49</Paragraphs>
  <Slides>25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Century Gothic</vt:lpstr>
      <vt:lpstr>Roboto Medium</vt:lpstr>
      <vt:lpstr>Wingdings 3</vt:lpstr>
      <vt:lpstr>Sheer Green 16x9</vt:lpstr>
      <vt:lpstr>Презентация PowerPoint</vt:lpstr>
      <vt:lpstr>Презентация PowerPoint</vt:lpstr>
      <vt:lpstr>Презентация PowerPoint</vt:lpstr>
      <vt:lpstr>Метод динамического стабилометра</vt:lpstr>
      <vt:lpstr>Метод динамического стабилометра</vt:lpstr>
      <vt:lpstr>Коэффициент виброползучести (ГОСТ 56353-2015)</vt:lpstr>
      <vt:lpstr>Коэффициент виброползучести (ГОСТ 56353-2015)</vt:lpstr>
      <vt:lpstr>Коэффициент виброползучести (ГОСТ 56353-2015)</vt:lpstr>
      <vt:lpstr>Виброплзучесть дисперсного грунта Частота воздействия 16 Гц</vt:lpstr>
      <vt:lpstr>График изменения порового давления  при динамическом воздействии</vt:lpstr>
      <vt:lpstr>Компрессия при оттаивании. Виброкомпрессия (виброползучесть) при оттаивании</vt:lpstr>
      <vt:lpstr>Презентация PowerPoint</vt:lpstr>
      <vt:lpstr>Презентация PowerPoint</vt:lpstr>
      <vt:lpstr>Виброползучесть при оттаивании</vt:lpstr>
      <vt:lpstr>Проведение эксперимента по виброползучести</vt:lpstr>
      <vt:lpstr>Виброразжижение 16 Гц</vt:lpstr>
      <vt:lpstr>Презентация PowerPoint</vt:lpstr>
      <vt:lpstr>Презентация PowerPoint</vt:lpstr>
      <vt:lpstr>Презентация PowerPoint</vt:lpstr>
      <vt:lpstr>Влияние коэффициента демпфирования на  перемещения при импульсном воздействии</vt:lpstr>
      <vt:lpstr>Виброразжижение при оттаивании</vt:lpstr>
      <vt:lpstr>Влияние коэффициента демпфирования на разжижаемость грунтов</vt:lpstr>
      <vt:lpstr>Влияние коэффициента демпфирования на разжижаемость грунтов</vt:lpstr>
      <vt:lpstr>Влияние коэффициента демпфирования на  коэффициент виброползучести</vt:lpstr>
      <vt:lpstr>АО МОСТДОРГЕОТРЕСТ грунтовая лаборатория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2017-10-31T14:26:17Z</dcterms:created>
  <dcterms:modified xsi:type="dcterms:W3CDTF">2022-04-29T08:24:33Z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TC029208979991</vt:lpwstr>
  </property>
</Properties>
</file>